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3" r:id="rId1"/>
  </p:sldMasterIdLst>
  <p:notesMasterIdLst>
    <p:notesMasterId r:id="rId16"/>
  </p:notesMasterIdLst>
  <p:sldIdLst>
    <p:sldId id="256" r:id="rId2"/>
    <p:sldId id="268" r:id="rId3"/>
    <p:sldId id="261" r:id="rId4"/>
    <p:sldId id="264" r:id="rId5"/>
    <p:sldId id="257" r:id="rId6"/>
    <p:sldId id="258" r:id="rId7"/>
    <p:sldId id="263" r:id="rId8"/>
    <p:sldId id="259" r:id="rId9"/>
    <p:sldId id="260" r:id="rId10"/>
    <p:sldId id="265" r:id="rId11"/>
    <p:sldId id="266" r:id="rId12"/>
    <p:sldId id="267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3"/>
    <p:restoredTop sz="94696"/>
  </p:normalViewPr>
  <p:slideViewPr>
    <p:cSldViewPr snapToGrid="0" snapToObjects="1">
      <p:cViewPr>
        <p:scale>
          <a:sx n="84" d="100"/>
          <a:sy n="84" d="100"/>
        </p:scale>
        <p:origin x="8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CED00-A004-3345-A63A-A00CF61C8973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579AD-4675-684B-8A2C-703F62FA3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579AD-4675-684B-8A2C-703F62FA3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381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5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75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5356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8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7758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45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6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2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0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7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0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4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4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1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9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07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hyperlink" Target="https://scotch.io/tutorials/the-ins-and-outs-of-token-based-authenticatio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hyperlink" Target="https://scotch.io/tutorials/the-ins-and-outs-of-token-based-authenticatio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hyperlink" Target="https://docs.oracle.com/cd/E19226-01/820-7627/bncbs/index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hyperlink" Target="https://en.wikipedia.org/wiki/Client%E2%80%93server_mode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hyperlink" Target="http://www.xoriant.com/blog/web-2-0-social-networking/websocket-web-stateful-now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hyperlink" Target="https://www.linkedin.com/pulse/nodejs-event-loop-padmanabhan-pillai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world of Web Development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By James Berck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6173788" cy="1507067"/>
          </a:xfrm>
        </p:spPr>
        <p:txBody>
          <a:bodyPr/>
          <a:lstStyle/>
          <a:p>
            <a:r>
              <a:rPr lang="en-US" dirty="0" smtClean="0"/>
              <a:t>Cookie Based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7"/>
            <a:ext cx="6173788" cy="4321592"/>
          </a:xfrm>
        </p:spPr>
        <p:txBody>
          <a:bodyPr anchor="t"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200" dirty="0" err="1" smtClean="0">
                <a:solidFill>
                  <a:schemeClr val="tx1"/>
                </a:solidFill>
              </a:rPr>
              <a:t>Stateful</a:t>
            </a:r>
            <a:r>
              <a:rPr lang="en-US" sz="2200" dirty="0" smtClean="0">
                <a:solidFill>
                  <a:schemeClr val="tx1"/>
                </a:solidFill>
              </a:rPr>
              <a:t> method of communication maintained on server.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Uses a session ID to communicate with client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Session ID stored as a cookie on the client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A Cookie is just a key, value pair.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70820" y="246830"/>
            <a:ext cx="4736857" cy="62676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36420" y="6488668"/>
            <a:ext cx="7155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charset="0"/>
                <a:ea typeface="Calibri" charset="0"/>
                <a:cs typeface="Times New Roman" charset="0"/>
                <a:hlinkClick r:id="rId3"/>
              </a:rPr>
              <a:t>https://</a:t>
            </a:r>
            <a:r>
              <a:rPr lang="en-US" u="sng" dirty="0" smtClean="0">
                <a:solidFill>
                  <a:srgbClr val="0563C1"/>
                </a:solidFill>
                <a:latin typeface="Calibri" charset="0"/>
                <a:ea typeface="Calibri" charset="0"/>
                <a:cs typeface="Times New Roman" charset="0"/>
                <a:hlinkClick r:id="rId3"/>
              </a:rPr>
              <a:t>scotch.io/tutorials/the-ins-and-outs-of-token-based-authentication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3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6173788" cy="1507067"/>
          </a:xfrm>
        </p:spPr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7"/>
            <a:ext cx="6173788" cy="4321592"/>
          </a:xfrm>
        </p:spPr>
        <p:txBody>
          <a:bodyPr anchor="t"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Stateless method of communication 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Protected routes can be accessed by valid corresponding JWT tokens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All info needed stored in JWT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Less communication with database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154778" y="249519"/>
            <a:ext cx="4736857" cy="62649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36420" y="6488668"/>
            <a:ext cx="7155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charset="0"/>
                <a:ea typeface="Calibri" charset="0"/>
                <a:cs typeface="Times New Roman" charset="0"/>
                <a:hlinkClick r:id="rId3"/>
              </a:rPr>
              <a:t>https://</a:t>
            </a:r>
            <a:r>
              <a:rPr lang="en-US" u="sng" dirty="0" smtClean="0">
                <a:solidFill>
                  <a:srgbClr val="0563C1"/>
                </a:solidFill>
                <a:latin typeface="Calibri" charset="0"/>
                <a:ea typeface="Calibri" charset="0"/>
                <a:cs typeface="Times New Roman" charset="0"/>
                <a:hlinkClick r:id="rId3"/>
              </a:rPr>
              <a:t>scotch.io/tutorials/the-ins-and-outs-of-token-based-authentication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685800"/>
            <a:ext cx="11190955" cy="1507067"/>
          </a:xfrm>
        </p:spPr>
        <p:txBody>
          <a:bodyPr/>
          <a:lstStyle/>
          <a:p>
            <a:r>
              <a:rPr lang="en-US" dirty="0" smtClean="0"/>
              <a:t>Hypertext Transfer Protocol Secure (</a:t>
            </a:r>
            <a:r>
              <a:rPr lang="en-US" dirty="0" err="1" smtClean="0"/>
              <a:t>HTTps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7"/>
            <a:ext cx="5835453" cy="4321592"/>
          </a:xfrm>
        </p:spPr>
        <p:txBody>
          <a:bodyPr anchor="t"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Certified Authority (CA) issues certificates tied to identity 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Verify other certificates with CA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Encrypts connection between them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Used for sensitive information such as credit card or SSN</a:t>
            </a:r>
          </a:p>
        </p:txBody>
      </p:sp>
      <p:pic>
        <p:nvPicPr>
          <p:cNvPr id="7" name="Picture 6" descr="security-sslBMAWithCertificates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66" y="2192867"/>
            <a:ext cx="5355501" cy="43215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648200" y="6514459"/>
            <a:ext cx="935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https://docs.oracle.com/cd/E19226-01/820-7627/bncbs/index.html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/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Web is built on Server-Client relationship</a:t>
            </a:r>
            <a:endParaRPr lang="en-US" sz="2200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Communicates via HTTP or Web Sockets</a:t>
            </a:r>
            <a:endParaRPr lang="en-US" sz="2200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Classical </a:t>
            </a:r>
            <a:r>
              <a:rPr lang="en-US" sz="2200" dirty="0" smtClean="0">
                <a:solidFill>
                  <a:schemeClr val="tx1"/>
                </a:solidFill>
              </a:rPr>
              <a:t>Server</a:t>
            </a:r>
            <a:endParaRPr lang="en-US" sz="2200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Node.js</a:t>
            </a:r>
            <a:r>
              <a:rPr lang="en-US" sz="2200" dirty="0">
                <a:solidFill>
                  <a:schemeClr val="tx1"/>
                </a:solidFill>
              </a:rPr>
              <a:t> Server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</a:rPr>
              <a:t>Async</a:t>
            </a:r>
            <a:r>
              <a:rPr lang="en-US" sz="2000" dirty="0" smtClean="0">
                <a:solidFill>
                  <a:schemeClr val="tx1"/>
                </a:solidFill>
              </a:rPr>
              <a:t> is awesome</a:t>
            </a:r>
            <a:endParaRPr lang="en-US" sz="2000" dirty="0">
              <a:solidFill>
                <a:schemeClr val="tx1"/>
              </a:solidFill>
            </a:endParaRP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Event Loop</a:t>
            </a:r>
            <a:endParaRPr lang="en-US" sz="2000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Authenticate with cookies, JWT’s or HTTPS</a:t>
            </a:r>
            <a:endParaRPr lang="en-US" sz="22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24" y="211168"/>
            <a:ext cx="8534400" cy="1507067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3440" y="6488668"/>
            <a:ext cx="1117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https://46qasb3uw5yn639ko4bz2ptr8u-wpengine.netdna-ssl.com/files/2015/11/internet-map-</a:t>
            </a:r>
            <a:r>
              <a:rPr lang="en-US" dirty="0" err="1"/>
              <a:t>FB.jpg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6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smtClean="0"/>
              <a:t>Scope of presentation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/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Web Application Architecture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Methods of Communication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Classical Server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err="1" smtClean="0">
                <a:solidFill>
                  <a:schemeClr val="tx1"/>
                </a:solidFill>
              </a:rPr>
              <a:t>Node.js</a:t>
            </a:r>
            <a:r>
              <a:rPr lang="en-US" sz="2200" dirty="0" smtClean="0">
                <a:solidFill>
                  <a:schemeClr val="tx1"/>
                </a:solidFill>
              </a:rPr>
              <a:t> Server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Why use it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Architecture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Types of Authentication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5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 smtClean="0"/>
              <a:t>Web 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8"/>
            <a:ext cx="5785168" cy="3148642"/>
          </a:xfrm>
        </p:spPr>
        <p:txBody>
          <a:bodyPr anchor="t"/>
          <a:lstStyle/>
          <a:p>
            <a:pPr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Composed of two parts: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Client:  Code in the browser, responsible for presenting app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Server: Computer located elsewhere, stores info and logic.</a:t>
            </a:r>
          </a:p>
          <a:p>
            <a:pPr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Data transported with Transmission Control Protocol (TCP)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442" y="2192868"/>
            <a:ext cx="5006340" cy="314864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002060"/>
            </a:solidFill>
          </a:ln>
          <a:effectLst>
            <a:softEdge rad="0"/>
          </a:effectLst>
        </p:spPr>
      </p:pic>
      <p:sp>
        <p:nvSpPr>
          <p:cNvPr id="5" name="TextBox 4"/>
          <p:cNvSpPr txBox="1"/>
          <p:nvPr/>
        </p:nvSpPr>
        <p:spPr>
          <a:xfrm>
            <a:off x="6715442" y="5341510"/>
            <a:ext cx="5161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3"/>
              </a:rPr>
              <a:t>https://en.wikipedia.org/wiki/Client%E2%80</a:t>
            </a:r>
            <a:r>
              <a:rPr lang="en-US" u="sng" dirty="0" smtClean="0">
                <a:hlinkClick r:id="rId3"/>
              </a:rPr>
              <a:t>%</a:t>
            </a:r>
          </a:p>
          <a:p>
            <a:r>
              <a:rPr lang="en-US" u="sng" dirty="0" smtClean="0">
                <a:hlinkClick r:id="rId3"/>
              </a:rPr>
              <a:t>93server_model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532" y="502920"/>
            <a:ext cx="8534400" cy="1507067"/>
          </a:xfrm>
        </p:spPr>
        <p:txBody>
          <a:bodyPr/>
          <a:lstStyle/>
          <a:p>
            <a:r>
              <a:rPr lang="en-US" dirty="0" smtClean="0"/>
              <a:t>Methods of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875" y="2212979"/>
            <a:ext cx="5620336" cy="3992879"/>
          </a:xfrm>
          <a:noFill/>
          <a:ln w="9525" cap="rnd">
            <a:noFill/>
            <a:round/>
          </a:ln>
          <a:effectLst>
            <a:softEdge rad="0"/>
          </a:effectLst>
        </p:spPr>
        <p:txBody>
          <a:bodyPr anchor="t"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Hypertext Transfer Protocol (HTTP)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Standardized data transfer and manipulation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Client makes request to the server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Web Socket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Enables bi-directional communication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569012" y="2212978"/>
            <a:ext cx="5047916" cy="3992880"/>
          </a:xfrm>
          <a:prstGeom prst="rect">
            <a:avLst/>
          </a:prstGeom>
          <a:ln w="9525">
            <a:solidFill>
              <a:srgbClr val="002060"/>
            </a:solidFill>
          </a:ln>
          <a:effectLst>
            <a:softEdge rad="0"/>
          </a:effectLst>
        </p:spPr>
      </p:pic>
      <p:sp>
        <p:nvSpPr>
          <p:cNvPr id="5" name="TextBox 4"/>
          <p:cNvSpPr txBox="1"/>
          <p:nvPr/>
        </p:nvSpPr>
        <p:spPr>
          <a:xfrm>
            <a:off x="6424611" y="6211669"/>
            <a:ext cx="533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3"/>
              </a:rPr>
              <a:t>http://</a:t>
            </a:r>
            <a:r>
              <a:rPr lang="en-US" u="sng" dirty="0" smtClean="0">
                <a:hlinkClick r:id="rId3"/>
              </a:rPr>
              <a:t>www.xoriant.com/blog/web-2-0-social-</a:t>
            </a:r>
          </a:p>
          <a:p>
            <a:r>
              <a:rPr lang="en-US" u="sng" dirty="0" smtClean="0">
                <a:hlinkClick r:id="rId3"/>
              </a:rPr>
              <a:t>networking/websocket-web-stateful-now.html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6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 smtClean="0"/>
              <a:t>Classic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7"/>
            <a:ext cx="7751128" cy="3615267"/>
          </a:xfrm>
          <a:noFill/>
        </p:spPr>
        <p:txBody>
          <a:bodyPr anchor="t">
            <a:normAutofit/>
          </a:bodyPr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Handles requests from client in a single thread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Frozen by computationally heavy requests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Requires thread maintenance to use multiple threads</a:t>
            </a:r>
            <a:endParaRPr lang="en-US" sz="2200" dirty="0">
              <a:solidFill>
                <a:schemeClr val="tx1"/>
              </a:solidFill>
            </a:endParaRP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Different languages in server and client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Can use static languages</a:t>
            </a:r>
          </a:p>
        </p:txBody>
      </p:sp>
    </p:spTree>
    <p:extLst>
      <p:ext uri="{BB962C8B-B14F-4D97-AF65-F5344CB8AC3E}">
        <p14:creationId xmlns:p14="http://schemas.microsoft.com/office/powerpoint/2010/main" val="129880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  <a:noFill/>
        </p:spPr>
        <p:txBody>
          <a:bodyPr anchor="t">
            <a:normAutofit/>
          </a:bodyPr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Processes </a:t>
            </a:r>
            <a:r>
              <a:rPr lang="en-US" sz="2200" dirty="0">
                <a:solidFill>
                  <a:schemeClr val="tx1"/>
                </a:solidFill>
              </a:rPr>
              <a:t>server code on single thread, but handles intensive operations asynchronously.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Thread safe, no maintenance required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Uses JavaScript across the stack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Not a static language</a:t>
            </a:r>
          </a:p>
        </p:txBody>
      </p:sp>
    </p:spTree>
    <p:extLst>
      <p:ext uri="{BB962C8B-B14F-4D97-AF65-F5344CB8AC3E}">
        <p14:creationId xmlns:p14="http://schemas.microsoft.com/office/powerpoint/2010/main" val="205666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4212" y="1998902"/>
            <a:ext cx="4863148" cy="4469841"/>
          </a:xfrm>
        </p:spPr>
        <p:txBody>
          <a:bodyPr anchor="t">
            <a:normAutofit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Request made by client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Event placed in event queue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Event Loop Processes event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Event Loop hands off blocking operations to Thread Pool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Event Loop continues processing events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When thread pool is finished with event, put it’s callback in event queue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Event loop eventually processes callback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935980" y="2006599"/>
            <a:ext cx="5943600" cy="4104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980" y="6111240"/>
            <a:ext cx="5973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3"/>
              </a:rPr>
              <a:t>https://</a:t>
            </a:r>
            <a:r>
              <a:rPr lang="en-US" u="sng" dirty="0" smtClean="0">
                <a:hlinkClick r:id="rId3"/>
              </a:rPr>
              <a:t>www.linkedin.com/pulse/nodejs-event-loop-</a:t>
            </a:r>
          </a:p>
          <a:p>
            <a:r>
              <a:rPr lang="en-US" u="sng" dirty="0" smtClean="0">
                <a:hlinkClick r:id="rId3"/>
              </a:rPr>
              <a:t>padmanabhan-pillai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 smtClean="0"/>
              <a:t>Authentication, 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 anchor="t"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Authentication is the process of verifying the identity of an individual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Usually performed by submitting a user name and a password that only a given user should know.</a:t>
            </a:r>
          </a:p>
          <a:p>
            <a:pPr>
              <a:buFont typeface="Arial" charset="0"/>
              <a:buChar char="•"/>
            </a:pPr>
            <a:r>
              <a:rPr lang="en-US" sz="2200" dirty="0" smtClean="0">
                <a:solidFill>
                  <a:schemeClr val="tx1"/>
                </a:solidFill>
              </a:rPr>
              <a:t>Three types: Cookie based, JSON Web Token based, and HTTPS 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7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2806</TotalTime>
  <Words>411</Words>
  <Application>Microsoft Macintosh PowerPoint</Application>
  <PresentationFormat>Widescreen</PresentationFormat>
  <Paragraphs>79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Century Gothic</vt:lpstr>
      <vt:lpstr>Times New Roman</vt:lpstr>
      <vt:lpstr>Wingdings 3</vt:lpstr>
      <vt:lpstr>Arial</vt:lpstr>
      <vt:lpstr>Slice</vt:lpstr>
      <vt:lpstr>The world of Web Development </vt:lpstr>
      <vt:lpstr>PowerPoint Presentation</vt:lpstr>
      <vt:lpstr>Scope of presentation</vt:lpstr>
      <vt:lpstr>Web Application Architecture</vt:lpstr>
      <vt:lpstr>Methods of Communication</vt:lpstr>
      <vt:lpstr>Classic server</vt:lpstr>
      <vt:lpstr>Node.js server</vt:lpstr>
      <vt:lpstr>Node.js architecture</vt:lpstr>
      <vt:lpstr>Authentication, what is it?</vt:lpstr>
      <vt:lpstr>Cookie Based Authentication</vt:lpstr>
      <vt:lpstr>JSON Web Tokens (JWT)</vt:lpstr>
      <vt:lpstr>Hypertext Transfer Protocol Secure (HTTps)</vt:lpstr>
      <vt:lpstr>Conclusion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 of Web Development </dc:title>
  <dc:creator>James Berck</dc:creator>
  <cp:lastModifiedBy>James Berck</cp:lastModifiedBy>
  <cp:revision>19</cp:revision>
  <dcterms:created xsi:type="dcterms:W3CDTF">2017-04-30T19:31:39Z</dcterms:created>
  <dcterms:modified xsi:type="dcterms:W3CDTF">2017-05-02T18:18:21Z</dcterms:modified>
</cp:coreProperties>
</file>